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g" ContentType="image/jpeg"/>
  <Default Extension="tiff" ContentType="image/tiff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94"/>
    <p:restoredTop sz="94617"/>
  </p:normalViewPr>
  <p:slideViewPr>
    <p:cSldViewPr snapToGrid="0" snapToObjects="1">
      <p:cViewPr varScale="1">
        <p:scale>
          <a:sx n="78" d="100"/>
          <a:sy n="78" d="100"/>
        </p:scale>
        <p:origin x="168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69" d="100"/>
          <a:sy n="69" d="100"/>
        </p:scale>
        <p:origin x="2440" y="184"/>
      </p:cViewPr>
      <p:guideLst/>
    </p:cSldViewPr>
  </p:notesViewPr>
  <p:gridSpacing cx="76200" cy="76200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9" Type="http://schemas.openxmlformats.org/officeDocument/2006/relationships/tableStyles" Target="tableStyles.xml" /><Relationship Id="rId1" Type="http://schemas.openxmlformats.org/officeDocument/2006/relationships/slideMaster" Target="slideMasters/slideMaster1.xml" /><Relationship Id="rId28" Type="http://schemas.openxmlformats.org/officeDocument/2006/relationships/theme" Target="theme/theme1.xml" /><Relationship Id="rId27" Type="http://schemas.openxmlformats.org/officeDocument/2006/relationships/viewProps" Target="viewProps.xml" /><Relationship Id="rId26" Type="http://schemas.openxmlformats.org/officeDocument/2006/relationships/presProps" Target="presProps.xml" 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59105" y="1661206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59105" y="4140881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8270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48650" y="1825625"/>
            <a:ext cx="9668435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936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136" y="4589463"/>
            <a:ext cx="962622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20580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10442" y="1864659"/>
            <a:ext cx="7108051" cy="468882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018494" y="1864659"/>
            <a:ext cx="2855258" cy="468882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1182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tiff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8BA2C2-E336-BD4C-9D75-9472BEB74AAE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85364" y="365125"/>
            <a:ext cx="966843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85364" y="1825625"/>
            <a:ext cx="966843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728168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rgbClr val="404040"/>
          </a:solidFill>
          <a:latin typeface="Source Sans Pro Light" panose="020B0403030403020204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7.png" />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8.png" />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demos/bank/bank-marketing.pptx" TargetMode="External" /><Relationship Id="rId3" Type="http://schemas.openxmlformats.org/officeDocument/2006/relationships/image" Target="../media/image9.png" />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https://www.rstudio.com/products/connect/" TargetMode="External" /><Relationship Id="rId3" Type="http://schemas.openxmlformats.org/officeDocument/2006/relationships/hyperlink" Target="demos/stocks/stocks.pptx" TargetMode="External" /><Relationship Id="rId4" Type="http://schemas.openxmlformats.org/officeDocument/2006/relationships/image" Target="../media/image10.png" />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demos/markdown/markdown-features.pptx" TargetMode="External" /><Relationship Id="rId3" Type="http://schemas.openxmlformats.org/officeDocument/2006/relationships/image" Target="../media/image11.png" />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demos/rcode/rcode.pptx" TargetMode="External" /><Relationship Id="rId3" Type="http://schemas.openxmlformats.org/officeDocument/2006/relationships/image" Target="../media/image12.png" />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demos/tracker/tracker-powerpoint.pptx" TargetMode="External" /><Relationship Id="rId3" Type="http://schemas.openxmlformats.org/officeDocument/2006/relationships/image" Target="../media/image13.png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https://bookdown.org/yihui/rmarkdown/powerpoint-presentation.html" TargetMode="External" /><Relationship Id="rId3" Type="http://schemas.openxmlformats.org/officeDocument/2006/relationships/hyperlink" Target="https://support.rstudio.com/hc/en-us/articles/360004672913-Rendering-PowerPoint-Presentations-with-RStudio" TargetMode="External" /><Relationship Id="rId4" Type="http://schemas.openxmlformats.org/officeDocument/2006/relationships/hyperlink" Target="https://support.rstudio.com/hc/en-us/articles/360006283914" TargetMode="External" /><Relationship Id="rId5" Type="http://schemas.openxmlformats.org/officeDocument/2006/relationships/hyperlink" Target="https://community.rstudio.com/" TargetMode="External" /><Relationship Id="rId6" Type="http://schemas.openxmlformats.org/officeDocument/2006/relationships/hyperlink" Target="https://github.com/rstudio/rmarkdown/issues" TargetMode="External" /><Relationship Id="rId7" Type="http://schemas.openxmlformats.org/officeDocument/2006/relationships/image" Target="../media/image14.png" />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https://support.rstudio.com/hc/en-us/articles/360006283914" TargetMode="External" /><Relationship Id="rId3" Type="http://schemas.openxmlformats.org/officeDocument/2006/relationships/hyperlink" Target="https://support.rstudio.com/hc/en-us/articles/360004672913-Rendering-PowerPoint-Presentations-with-RStudio" TargetMode="External" /><Relationship Id="rId4" Type="http://schemas.openxmlformats.org/officeDocument/2006/relationships/image" Target="../media/image15.png" />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https://github.com/sol-eng/powerpoint" TargetMode="External" /><Relationship Id="rId3" Type="http://schemas.openxmlformats.org/officeDocument/2006/relationships/hyperlink" Target="../vignettes/1-getting-started.pptx" TargetMode="External" /><Relationship Id="rId4" Type="http://schemas.openxmlformats.org/officeDocument/2006/relationships/hyperlink" Target="../vignettes/2a-markdown-features.pptx" TargetMode="External" /><Relationship Id="rId5" Type="http://schemas.openxmlformats.org/officeDocument/2006/relationships/hyperlink" Target="../vignettes/2b-images-and-tables.pptx" TargetMode="External" /><Relationship Id="rId6" Type="http://schemas.openxmlformats.org/officeDocument/2006/relationships/hyperlink" Target="../vignettes/2c-columns-and-notes.pptx" TargetMode="External" /><Relationship Id="rId7" Type="http://schemas.openxmlformats.org/officeDocument/2006/relationships/hyperlink" Target="../vignettes/2d-templates.pptx" TargetMode="External" /><Relationship Id="rId8" Type="http://schemas.openxmlformats.org/officeDocument/2006/relationships/hyperlink" Target="../vignettes/3-structuring-the-presentation.pptx" TargetMode="External" /><Relationship Id="rId9" Type="http://schemas.openxmlformats.org/officeDocument/2006/relationships/hyperlink" Target="../vignettes/4-r-code-chunks.pptx" TargetMode="External" /><Relationship Id="rId10" Type="http://schemas.openxmlformats.org/officeDocument/2006/relationships/image" Target="../media/image16.png" />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7.jpg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2.png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3.png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4.png" />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https://r4ds.had.co.nz/r-markdown.html" TargetMode="External" /><Relationship Id="rId3" Type="http://schemas.openxmlformats.org/officeDocument/2006/relationships/image" Target="../media/image5.png" />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6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59105" y="1661206"/>
            <a:ext cx="9144000" cy="2387600"/>
          </a:xfrm>
        </p:spPr>
        <p:txBody>
          <a:bodyPr/>
          <a:lstStyle/>
          <a:p>
            <a:pPr lvl="0" marL="0" indent="0">
              <a:buNone/>
            </a:pPr>
            <a:r>
              <a:rPr/>
              <a:t>Make</a:t>
            </a:r>
            <a:r>
              <a:rPr/>
              <a:t> </a:t>
            </a:r>
            <a:r>
              <a:rPr/>
              <a:t>PowerPoint</a:t>
            </a:r>
            <a:r>
              <a:rPr/>
              <a:t> </a:t>
            </a:r>
            <a:r>
              <a:rPr/>
              <a:t>Presentations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Markdown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59105" y="4140881"/>
            <a:ext cx="9144000" cy="1655762"/>
          </a:xfrm>
        </p:spPr>
        <p:txBody>
          <a:bodyPr/>
          <a:lstStyle/>
          <a:p>
            <a:pPr lvl="0" marL="0" indent="0">
              <a:buNone/>
            </a:pPr>
            <a:r>
              <a:rPr/>
              <a:t>An</a:t>
            </a:r>
            <a:r>
              <a:rPr/>
              <a:t> </a:t>
            </a:r>
            <a:r>
              <a:rPr/>
              <a:t>Introduction</a:t>
            </a: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How</a:t>
            </a:r>
            <a:r>
              <a:rPr/>
              <a:t> </a:t>
            </a:r>
            <a:r>
              <a:rPr/>
              <a:t>does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work?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R</a:t>
            </a:r>
            <a:r>
              <a:rPr/>
              <a:t> </a:t>
            </a:r>
            <a:r>
              <a:rPr/>
              <a:t>Markdown</a:t>
            </a:r>
            <a:r>
              <a:rPr/>
              <a:t> </a:t>
            </a:r>
            <a:r>
              <a:rPr/>
              <a:t>&gt;</a:t>
            </a:r>
            <a:r>
              <a:rPr/>
              <a:t> </a:t>
            </a:r>
            <a:r>
              <a:rPr/>
              <a:t>Markdown</a:t>
            </a:r>
            <a:r>
              <a:rPr/>
              <a:t> </a:t>
            </a:r>
            <a:r>
              <a:rPr/>
              <a:t>&gt;</a:t>
            </a:r>
            <a:r>
              <a:rPr/>
              <a:t> </a:t>
            </a:r>
            <a:r>
              <a:rPr/>
              <a:t>PowerPoint</a:t>
            </a:r>
          </a:p>
        </p:txBody>
      </p:sp>
      <p:pic>
        <p:nvPicPr>
          <p:cNvPr descr="img/render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41500" y="2628900"/>
            <a:ext cx="9664700" cy="27305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Pandoc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What is Pandoc?</a:t>
            </a:r>
          </a:p>
          <a:p>
            <a:pPr lvl="1"/>
            <a:r>
              <a:rPr/>
              <a:t>Document converter (e.g. Markdown to HTML)</a:t>
            </a:r>
          </a:p>
          <a:p>
            <a:pPr lvl="1"/>
            <a:r>
              <a:rPr/>
              <a:t>Free software Bundled in RStudio IDE</a:t>
            </a:r>
          </a:p>
          <a:p>
            <a:pPr lvl="0" marL="0" indent="0">
              <a:buNone/>
            </a:pPr>
            <a:r>
              <a:rPr/>
              <a:t>PowerPoint output added in Pandoc 2</a:t>
            </a:r>
          </a:p>
          <a:p>
            <a:pPr lvl="1"/>
            <a:r>
              <a:rPr/>
              <a:t>Initial release in December 2017</a:t>
            </a:r>
          </a:p>
          <a:p>
            <a:pPr lvl="1"/>
            <a:r>
              <a:rPr/>
              <a:t>Included in upcoming RStudio IDE v1.2</a:t>
            </a:r>
          </a:p>
          <a:p>
            <a:pPr lvl="1"/>
            <a:r>
              <a:rPr/>
              <a:t>Included in RStudio Connect as of v1.6.4</a:t>
            </a:r>
          </a:p>
        </p:txBody>
      </p:sp>
      <p:pic>
        <p:nvPicPr>
          <p:cNvPr descr="img/knife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9017000" y="2768600"/>
            <a:ext cx="2844800" cy="2844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Use</a:t>
            </a:r>
            <a:r>
              <a:rPr/>
              <a:t> </a:t>
            </a:r>
            <a:r>
              <a:rPr/>
              <a:t>Cases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1.</a:t>
            </a:r>
            <a:r>
              <a:rPr/>
              <a:t> </a:t>
            </a:r>
            <a:r>
              <a:rPr/>
              <a:t>Render</a:t>
            </a:r>
            <a:r>
              <a:rPr/>
              <a:t> </a:t>
            </a:r>
            <a:r>
              <a:rPr/>
              <a:t>presentation</a:t>
            </a:r>
            <a:r>
              <a:rPr/>
              <a:t> </a:t>
            </a:r>
            <a:r>
              <a:rPr/>
              <a:t>then</a:t>
            </a:r>
            <a:r>
              <a:rPr/>
              <a:t> </a:t>
            </a:r>
            <a:r>
              <a:rPr/>
              <a:t>customize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/>
              <a:t>Output text, tables, and plots to PowerPoint</a:t>
            </a:r>
          </a:p>
          <a:p>
            <a:pPr lvl="1"/>
            <a:r>
              <a:rPr/>
              <a:t>Modify and/or copy slides into your final presentation</a:t>
            </a:r>
          </a:p>
          <a:p>
            <a:pPr lvl="1"/>
            <a:r>
              <a:rPr>
                <a:hlinkClick r:id="rId2"/>
              </a:rPr>
              <a:t>Example</a:t>
            </a:r>
          </a:p>
        </p:txBody>
      </p:sp>
      <p:pic>
        <p:nvPicPr>
          <p:cNvPr descr="img/laptop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9017000" y="2603500"/>
            <a:ext cx="2844800" cy="3187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2.</a:t>
            </a:r>
            <a:r>
              <a:rPr/>
              <a:t> </a:t>
            </a:r>
            <a:r>
              <a:rPr/>
              <a:t>Publish</a:t>
            </a:r>
            <a:r>
              <a:rPr/>
              <a:t> </a:t>
            </a:r>
            <a:r>
              <a:rPr/>
              <a:t>RStudio</a:t>
            </a:r>
            <a:r>
              <a:rPr/>
              <a:t> </a:t>
            </a:r>
            <a:r>
              <a:rPr/>
              <a:t>Connect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>
                <a:hlinkClick r:id="rId2"/>
              </a:rPr>
              <a:t>RStudio Connect</a:t>
            </a:r>
          </a:p>
          <a:p>
            <a:pPr lvl="2"/>
            <a:r>
              <a:rPr/>
              <a:t>Publishing platform for R</a:t>
            </a:r>
          </a:p>
          <a:p>
            <a:pPr lvl="2"/>
            <a:r>
              <a:rPr/>
              <a:t>Runs your R code</a:t>
            </a:r>
          </a:p>
          <a:p>
            <a:pPr lvl="2"/>
            <a:r>
              <a:rPr/>
              <a:t>Share Shiny apps, R Markdown reports, and much more</a:t>
            </a:r>
          </a:p>
          <a:p>
            <a:pPr lvl="1"/>
            <a:r>
              <a:rPr/>
              <a:t>Output entire presentations with R Markdown</a:t>
            </a:r>
          </a:p>
          <a:p>
            <a:pPr lvl="2"/>
            <a:r>
              <a:rPr/>
              <a:t>Render programmatically on schedule</a:t>
            </a:r>
          </a:p>
          <a:p>
            <a:pPr lvl="2"/>
            <a:r>
              <a:rPr/>
              <a:t>Accept user input</a:t>
            </a:r>
          </a:p>
          <a:p>
            <a:pPr lvl="2"/>
            <a:r>
              <a:rPr/>
              <a:t>Distribute via email</a:t>
            </a:r>
          </a:p>
          <a:p>
            <a:pPr lvl="2"/>
            <a:r>
              <a:rPr>
                <a:hlinkClick r:id="rId3"/>
              </a:rPr>
              <a:t>Example</a:t>
            </a:r>
          </a:p>
        </p:txBody>
      </p:sp>
      <p:pic>
        <p:nvPicPr>
          <p:cNvPr descr="img/server.png" id="0" name="Picture 1"/>
          <p:cNvPicPr>
            <a:picLocks noGrp="1" noChangeAspect="1"/>
          </p:cNvPicPr>
          <p:nvPr/>
        </p:nvPicPr>
        <p:blipFill>
          <a:blip r:embed="rId4"/>
          <a:stretch>
            <a:fillRect/>
          </a:stretch>
        </p:blipFill>
        <p:spPr bwMode="auto">
          <a:xfrm>
            <a:off x="9017000" y="2908300"/>
            <a:ext cx="2844800" cy="2565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Features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Markdown</a:t>
            </a:r>
            <a:r>
              <a:rPr/>
              <a:t> </a:t>
            </a:r>
            <a:r>
              <a:rPr/>
              <a:t>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/>
              <a:t>Most markdown elements</a:t>
            </a:r>
          </a:p>
          <a:p>
            <a:pPr lvl="2"/>
            <a:r>
              <a:rPr/>
              <a:t>Text formats</a:t>
            </a:r>
          </a:p>
          <a:p>
            <a:pPr lvl="2"/>
            <a:r>
              <a:rPr/>
              <a:t>Lists</a:t>
            </a:r>
          </a:p>
          <a:p>
            <a:pPr lvl="2"/>
            <a:r>
              <a:rPr/>
              <a:t>Math expressions</a:t>
            </a:r>
          </a:p>
          <a:p>
            <a:pPr lvl="2"/>
            <a:r>
              <a:rPr/>
              <a:t>Hyperlinks</a:t>
            </a:r>
          </a:p>
          <a:p>
            <a:pPr lvl="1"/>
            <a:r>
              <a:rPr/>
              <a:t>As well as these nifty features</a:t>
            </a:r>
          </a:p>
          <a:p>
            <a:pPr lvl="2"/>
            <a:r>
              <a:rPr/>
              <a:t>Images and tables with captions</a:t>
            </a:r>
          </a:p>
          <a:p>
            <a:pPr lvl="2"/>
            <a:r>
              <a:rPr/>
              <a:t>Speaker notes</a:t>
            </a:r>
          </a:p>
          <a:p>
            <a:pPr lvl="2"/>
            <a:r>
              <a:rPr/>
              <a:t>Templates</a:t>
            </a:r>
          </a:p>
          <a:p>
            <a:pPr lvl="1"/>
            <a:r>
              <a:rPr>
                <a:hlinkClick r:id="rId2"/>
              </a:rPr>
              <a:t>Example</a:t>
            </a:r>
          </a:p>
        </p:txBody>
      </p:sp>
      <p:pic>
        <p:nvPicPr>
          <p:cNvPr descr="img/markdown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9017000" y="3327400"/>
            <a:ext cx="2844800" cy="1752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Supports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Code</a:t>
            </a:r>
            <a:r>
              <a:rPr/>
              <a:t> </a:t>
            </a:r>
            <a:r>
              <a:rPr/>
              <a:t>(of</a:t>
            </a:r>
            <a:r>
              <a:rPr/>
              <a:t> </a:t>
            </a:r>
            <a:r>
              <a:rPr/>
              <a:t>course!)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/>
              <a:t>Code syntax highlighting</a:t>
            </a:r>
          </a:p>
          <a:p>
            <a:pPr lvl="1"/>
            <a:r>
              <a:rPr/>
              <a:t>Table output</a:t>
            </a:r>
          </a:p>
          <a:p>
            <a:pPr lvl="1"/>
            <a:r>
              <a:rPr/>
              <a:t>Plots (e.g ggplot)</a:t>
            </a:r>
          </a:p>
          <a:p>
            <a:pPr lvl="1"/>
            <a:r>
              <a:rPr/>
              <a:t>HTML Widgets</a:t>
            </a:r>
          </a:p>
          <a:p>
            <a:pPr lvl="1"/>
            <a:r>
              <a:rPr>
                <a:hlinkClick r:id="rId2"/>
              </a:rPr>
              <a:t>Example</a:t>
            </a:r>
          </a:p>
        </p:txBody>
      </p:sp>
      <p:pic>
        <p:nvPicPr>
          <p:cNvPr descr="img/R_logo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9017000" y="3098800"/>
            <a:ext cx="2844800" cy="2209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Shiny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Point viewers to your Shiny app</a:t>
            </a:r>
          </a:p>
          <a:p>
            <a:pPr lvl="1"/>
            <a:r>
              <a:rPr/>
              <a:t>Install </a:t>
            </a:r>
            <a:r>
              <a:rPr sz="1800">
                <a:latin typeface="Courier"/>
              </a:rPr>
              <a:t>webshot</a:t>
            </a:r>
            <a:r>
              <a:rPr/>
              <a:t> package</a:t>
            </a:r>
          </a:p>
          <a:p>
            <a:pPr lvl="1"/>
            <a:r>
              <a:rPr/>
              <a:t>Install phanotmjs: </a:t>
            </a:r>
            <a:r>
              <a:rPr sz="1800">
                <a:latin typeface="Courier"/>
              </a:rPr>
              <a:t>webshot::install_phantomjs()</a:t>
            </a:r>
          </a:p>
          <a:p>
            <a:pPr lvl="1"/>
            <a:r>
              <a:rPr/>
              <a:t>Call </a:t>
            </a:r>
            <a:r>
              <a:rPr sz="1800">
                <a:latin typeface="Courier"/>
              </a:rPr>
              <a:t>knitr::include_app()</a:t>
            </a:r>
          </a:p>
          <a:p>
            <a:pPr lvl="0" marL="0" indent="0">
              <a:buNone/>
            </a:pPr>
            <a:r>
              <a:rPr/>
              <a:t>A linked image of your app will be included in your presentation</a:t>
            </a:r>
          </a:p>
          <a:p>
            <a:pPr lvl="1"/>
            <a:r>
              <a:rPr>
                <a:hlinkClick r:id="rId2"/>
              </a:rPr>
              <a:t>Example</a:t>
            </a:r>
          </a:p>
        </p:txBody>
      </p:sp>
      <p:pic>
        <p:nvPicPr>
          <p:cNvPr descr="img/shiny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9017000" y="2552700"/>
            <a:ext cx="2844800" cy="3302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Why</a:t>
            </a:r>
            <a:r>
              <a:rPr/>
              <a:t> </a:t>
            </a:r>
            <a:r>
              <a:rPr/>
              <a:t>would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want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create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PowerPoint</a:t>
            </a:r>
            <a:r>
              <a:rPr/>
              <a:t> </a:t>
            </a:r>
            <a:r>
              <a:rPr/>
              <a:t>presentation</a:t>
            </a:r>
            <a:r>
              <a:rPr/>
              <a:t> </a:t>
            </a:r>
            <a:r>
              <a:rPr/>
              <a:t>from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Markdown?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Resources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Where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get</a:t>
            </a:r>
            <a:r>
              <a:rPr/>
              <a:t> </a:t>
            </a:r>
            <a:r>
              <a:rPr/>
              <a:t>help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>
                <a:hlinkClick r:id="rId2"/>
              </a:rPr>
              <a:t>R Markdown: The Definitive Guide</a:t>
            </a:r>
          </a:p>
          <a:p>
            <a:pPr lvl="1"/>
            <a:r>
              <a:rPr>
                <a:hlinkClick r:id="rId3"/>
              </a:rPr>
              <a:t>Getting started</a:t>
            </a:r>
          </a:p>
          <a:p>
            <a:pPr lvl="1"/>
            <a:r>
              <a:rPr>
                <a:hlinkClick r:id="rId4"/>
              </a:rPr>
              <a:t>Troubleshooting</a:t>
            </a:r>
          </a:p>
          <a:p>
            <a:pPr lvl="1"/>
            <a:r>
              <a:rPr>
                <a:hlinkClick r:id="rId5"/>
              </a:rPr>
              <a:t>community.rstudio.com</a:t>
            </a:r>
          </a:p>
          <a:p>
            <a:pPr lvl="1"/>
            <a:r>
              <a:rPr>
                <a:hlinkClick r:id="rId6"/>
              </a:rPr>
              <a:t>Submitting issues</a:t>
            </a:r>
          </a:p>
        </p:txBody>
      </p:sp>
      <p:pic>
        <p:nvPicPr>
          <p:cNvPr descr="img/info.png" id="0" name="Picture 1"/>
          <p:cNvPicPr>
            <a:picLocks noGrp="1" noChangeAspect="1"/>
          </p:cNvPicPr>
          <p:nvPr/>
        </p:nvPicPr>
        <p:blipFill>
          <a:blip r:embed="rId7"/>
          <a:stretch>
            <a:fillRect/>
          </a:stretch>
        </p:blipFill>
        <p:spPr bwMode="auto">
          <a:xfrm>
            <a:off x="9017000" y="2768600"/>
            <a:ext cx="2844800" cy="2844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Frequently</a:t>
            </a:r>
            <a:r>
              <a:rPr/>
              <a:t> </a:t>
            </a:r>
            <a:r>
              <a:rPr/>
              <a:t>asked</a:t>
            </a:r>
            <a:r>
              <a:rPr/>
              <a:t> </a:t>
            </a:r>
            <a:r>
              <a:rPr/>
              <a:t>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>
                <a:hlinkClick r:id="rId2"/>
              </a:rPr>
              <a:t>Troubleshooting</a:t>
            </a:r>
          </a:p>
          <a:p>
            <a:pPr lvl="2"/>
            <a:r>
              <a:rPr/>
              <a:t>Why does my presentation not open properly?</a:t>
            </a:r>
          </a:p>
          <a:p>
            <a:pPr lvl="2"/>
            <a:r>
              <a:rPr/>
              <a:t>How do I put an image and text on the same slide?</a:t>
            </a:r>
          </a:p>
          <a:p>
            <a:pPr lvl="2"/>
            <a:r>
              <a:rPr/>
              <a:t>How do I control the placement of images and text?</a:t>
            </a:r>
          </a:p>
          <a:p>
            <a:pPr lvl="1"/>
            <a:r>
              <a:rPr>
                <a:hlinkClick r:id="rId3"/>
              </a:rPr>
              <a:t>Getting started</a:t>
            </a:r>
          </a:p>
          <a:p>
            <a:pPr lvl="2"/>
            <a:r>
              <a:rPr/>
              <a:t>How do I use custom templates?</a:t>
            </a:r>
          </a:p>
          <a:p>
            <a:pPr lvl="2"/>
            <a:r>
              <a:rPr/>
              <a:t>How do I structure my presentation?</a:t>
            </a:r>
          </a:p>
        </p:txBody>
      </p:sp>
      <p:pic>
        <p:nvPicPr>
          <p:cNvPr descr="img/faq.png" id="0" name="Picture 1"/>
          <p:cNvPicPr>
            <a:picLocks noGrp="1" noChangeAspect="1"/>
          </p:cNvPicPr>
          <p:nvPr/>
        </p:nvPicPr>
        <p:blipFill>
          <a:blip r:embed="rId4"/>
          <a:stretch>
            <a:fillRect/>
          </a:stretch>
        </p:blipFill>
        <p:spPr bwMode="auto">
          <a:xfrm>
            <a:off x="9017000" y="2768600"/>
            <a:ext cx="2844800" cy="2844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Vignettes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>
                <a:hlinkClick r:id="rId2"/>
              </a:rPr>
              <a:t>github.com/sol-eng/powerpoint</a:t>
            </a:r>
          </a:p>
          <a:p>
            <a:pPr lvl="1"/>
            <a:r>
              <a:rPr>
                <a:hlinkClick r:id="rId3"/>
              </a:rPr>
              <a:t>Getting Started</a:t>
            </a:r>
          </a:p>
          <a:p>
            <a:pPr lvl="1"/>
            <a:r>
              <a:rPr>
                <a:hlinkClick r:id="rId4"/>
              </a:rPr>
              <a:t>Markdown Features</a:t>
            </a:r>
          </a:p>
          <a:p>
            <a:pPr lvl="1"/>
            <a:r>
              <a:rPr>
                <a:hlinkClick r:id="rId5"/>
              </a:rPr>
              <a:t>Images and Tables</a:t>
            </a:r>
          </a:p>
          <a:p>
            <a:pPr lvl="1"/>
            <a:r>
              <a:rPr>
                <a:hlinkClick r:id="rId6"/>
              </a:rPr>
              <a:t>Columns and Notes</a:t>
            </a:r>
          </a:p>
          <a:p>
            <a:pPr lvl="1"/>
            <a:r>
              <a:rPr>
                <a:hlinkClick r:id="rId7"/>
              </a:rPr>
              <a:t>Templates</a:t>
            </a:r>
          </a:p>
          <a:p>
            <a:pPr lvl="1"/>
            <a:r>
              <a:rPr>
                <a:hlinkClick r:id="rId8"/>
              </a:rPr>
              <a:t>Structuring the Presentation</a:t>
            </a:r>
          </a:p>
          <a:p>
            <a:pPr lvl="1"/>
            <a:r>
              <a:rPr>
                <a:hlinkClick r:id="rId9"/>
              </a:rPr>
              <a:t>R Code Chunks</a:t>
            </a:r>
          </a:p>
        </p:txBody>
      </p:sp>
      <p:pic>
        <p:nvPicPr>
          <p:cNvPr descr="img/Octocat.png" id="0" name="Picture 1"/>
          <p:cNvPicPr>
            <a:picLocks noGrp="1" noChangeAspect="1"/>
          </p:cNvPicPr>
          <p:nvPr/>
        </p:nvPicPr>
        <p:blipFill>
          <a:blip r:embed="rId10"/>
          <a:stretch>
            <a:fillRect/>
          </a:stretch>
        </p:blipFill>
        <p:spPr bwMode="auto">
          <a:xfrm>
            <a:off x="9017000" y="3009900"/>
            <a:ext cx="2844800" cy="2362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Thank</a:t>
            </a:r>
            <a:r>
              <a:rPr/>
              <a:t> </a:t>
            </a:r>
            <a:r>
              <a:rPr/>
              <a:t>you</a:t>
            </a:r>
          </a:p>
        </p:txBody>
      </p:sp>
      <p:pic>
        <p:nvPicPr>
          <p:cNvPr descr="img/ppt-rmd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19400" y="1816100"/>
            <a:ext cx="77216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Everyone</a:t>
            </a:r>
            <a:r>
              <a:rPr/>
              <a:t> </a:t>
            </a:r>
            <a:r>
              <a:rPr/>
              <a:t>knows</a:t>
            </a:r>
            <a:r>
              <a:rPr/>
              <a:t> </a:t>
            </a:r>
            <a:r>
              <a:rPr/>
              <a:t>PowerPoint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Standard communication tool</a:t>
            </a:r>
          </a:p>
          <a:p>
            <a:pPr lvl="1"/>
            <a:r>
              <a:rPr/>
              <a:t>Especially in business</a:t>
            </a:r>
          </a:p>
          <a:p>
            <a:pPr lvl="1"/>
            <a:r>
              <a:rPr/>
              <a:t>People “speak” PowerPoint</a:t>
            </a:r>
          </a:p>
          <a:p>
            <a:pPr lvl="1"/>
            <a:r>
              <a:rPr/>
              <a:t>Bullet points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It’s useful – it works</a:t>
            </a:r>
          </a:p>
          <a:p>
            <a:pPr lvl="1"/>
            <a:r>
              <a:rPr/>
              <a:t>Flexible enough to get the job done</a:t>
            </a:r>
          </a:p>
          <a:p>
            <a:pPr lvl="1"/>
            <a:r>
              <a:rPr/>
              <a:t>You can make slides fast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Everyone has personal experience with it</a:t>
            </a:r>
          </a:p>
          <a:p>
            <a:pPr lvl="1"/>
            <a:r>
              <a:rPr/>
              <a:t>Some love it</a:t>
            </a:r>
          </a:p>
          <a:p>
            <a:pPr lvl="1"/>
            <a:r>
              <a:rPr/>
              <a:t>Others hate it</a:t>
            </a:r>
          </a:p>
        </p:txBody>
      </p:sp>
      <p:pic>
        <p:nvPicPr>
          <p:cNvPr descr="img/ppt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9017000" y="2768600"/>
            <a:ext cx="2844800" cy="2844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Anyone</a:t>
            </a:r>
            <a:r>
              <a:rPr/>
              <a:t> </a:t>
            </a:r>
            <a:r>
              <a:rPr/>
              <a:t>can</a:t>
            </a:r>
            <a:r>
              <a:rPr/>
              <a:t> </a:t>
            </a:r>
            <a:r>
              <a:rPr/>
              <a:t>learn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Markdown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It is so easy!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And you can use R!</a:t>
            </a:r>
          </a:p>
          <a:p>
            <a:pPr lvl="1"/>
            <a:r>
              <a:rPr/>
              <a:t>Visualizations, tables, code, etc.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Plain text</a:t>
            </a:r>
          </a:p>
          <a:p>
            <a:pPr lvl="1"/>
            <a:r>
              <a:rPr/>
              <a:t>Versioned, reproducible, collaborative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Emits multiple output</a:t>
            </a:r>
          </a:p>
          <a:p>
            <a:pPr lvl="1"/>
            <a:r>
              <a:rPr/>
              <a:t>HTML, PDF, Microsoft Word</a:t>
            </a:r>
          </a:p>
          <a:p>
            <a:pPr lvl="1"/>
            <a:r>
              <a:rPr/>
              <a:t>but not PowerPoint … UNTIL NOW!</a:t>
            </a:r>
          </a:p>
        </p:txBody>
      </p:sp>
      <p:pic>
        <p:nvPicPr>
          <p:cNvPr descr="img/rmarkdown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9017000" y="2552700"/>
            <a:ext cx="2844800" cy="3302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We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combining</a:t>
            </a:r>
            <a:r>
              <a:rPr/>
              <a:t> </a:t>
            </a:r>
            <a:r>
              <a:rPr/>
              <a:t>two</a:t>
            </a:r>
            <a:r>
              <a:rPr/>
              <a:t> </a:t>
            </a:r>
            <a:r>
              <a:rPr/>
              <a:t>great</a:t>
            </a:r>
            <a:r>
              <a:rPr/>
              <a:t> </a:t>
            </a:r>
            <a:r>
              <a:rPr/>
              <a:t>things</a:t>
            </a:r>
          </a:p>
        </p:txBody>
      </p:sp>
      <p:pic>
        <p:nvPicPr>
          <p:cNvPr descr="img/rpb2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860800" y="1816100"/>
            <a:ext cx="5638800" cy="3835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1841500" y="5651500"/>
            <a:ext cx="96647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Think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Rheese’s</a:t>
            </a:r>
            <a:r>
              <a:rPr/>
              <a:t> </a:t>
            </a:r>
            <a:r>
              <a:rPr/>
              <a:t>Peanut</a:t>
            </a:r>
            <a:r>
              <a:rPr/>
              <a:t> </a:t>
            </a:r>
            <a:r>
              <a:rPr/>
              <a:t>Butter</a:t>
            </a:r>
            <a:r>
              <a:rPr/>
              <a:t> </a:t>
            </a:r>
            <a:r>
              <a:rPr/>
              <a:t>Cup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presentations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Benefits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/>
              <a:t>Output code, tables, and plots to PowerPoint</a:t>
            </a:r>
          </a:p>
          <a:p>
            <a:pPr lvl="1"/>
            <a:r>
              <a:rPr/>
              <a:t>Share your insights with a wider audience</a:t>
            </a:r>
          </a:p>
          <a:p>
            <a:pPr lvl="1"/>
            <a:r>
              <a:rPr/>
              <a:t>Spend more time coding, less time generating presentations</a:t>
            </a:r>
          </a:p>
          <a:p>
            <a:pPr lvl="1"/>
            <a:r>
              <a:rPr>
                <a:hlinkClick r:id="rId2"/>
              </a:rPr>
              <a:t>Communicating with R Markdown</a:t>
            </a:r>
          </a:p>
        </p:txBody>
      </p:sp>
      <p:pic>
        <p:nvPicPr>
          <p:cNvPr descr="img/cover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9017000" y="2057400"/>
            <a:ext cx="2844800" cy="4267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Other</a:t>
            </a:r>
            <a:r>
              <a:rPr/>
              <a:t> </a:t>
            </a:r>
            <a:r>
              <a:rPr/>
              <a:t>options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These popular R packages offer fine grain functions for creating PowerPoint presentations.</a:t>
            </a:r>
          </a:p>
          <a:p>
            <a:pPr lvl="1"/>
            <a:r>
              <a:rPr/>
              <a:t>ReportRs</a:t>
            </a:r>
          </a:p>
          <a:p>
            <a:pPr lvl="1"/>
            <a:r>
              <a:rPr/>
              <a:t>OfficeR</a:t>
            </a:r>
          </a:p>
          <a:p>
            <a:pPr lvl="1"/>
            <a:r>
              <a:rPr/>
              <a:t>R2PPT</a:t>
            </a:r>
          </a:p>
          <a:p>
            <a:pPr lvl="1"/>
            <a:r>
              <a:rPr/>
              <a:t>Displayr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Demo:</a:t>
            </a:r>
            <a:r>
              <a:rPr/>
              <a:t> </a:t>
            </a:r>
            <a:r>
              <a:rPr/>
              <a:t>Create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PowerPoint</a:t>
            </a:r>
            <a:r>
              <a:rPr/>
              <a:t> </a:t>
            </a:r>
            <a:r>
              <a:rPr/>
              <a:t>Presentation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RStudio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Quick</a:t>
            </a:r>
            <a:r>
              <a:rPr/>
              <a:t> </a:t>
            </a:r>
            <a:r>
              <a:rPr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Create a new R Markdown Document:</a:t>
            </a:r>
          </a:p>
          <a:p>
            <a:pPr lvl="1"/>
            <a:r>
              <a:rPr sz="1800">
                <a:latin typeface="Courier"/>
              </a:rPr>
              <a:t>File &gt; New File &gt; R Markdown &gt; Presentation</a:t>
            </a:r>
          </a:p>
          <a:p>
            <a:pPr lvl="0" marL="0" indent="0">
              <a:buNone/>
            </a:pPr>
            <a:r>
              <a:rPr/>
              <a:t>Then choose:</a:t>
            </a:r>
          </a:p>
          <a:p>
            <a:pPr lvl="1"/>
            <a:r>
              <a:rPr sz="1800">
                <a:latin typeface="Courier"/>
              </a:rPr>
              <a:t>Knit to PowerPoint</a:t>
            </a:r>
          </a:p>
          <a:p>
            <a:pPr lvl="0" marL="0" indent="0">
              <a:buNone/>
            </a:pPr>
            <a:r>
              <a:rPr/>
              <a:t>Open the presentation:</a:t>
            </a:r>
          </a:p>
          <a:p>
            <a:pPr lvl="1"/>
            <a:r>
              <a:rPr/>
              <a:t>RStudio Desktop – Opens automatically</a:t>
            </a:r>
          </a:p>
          <a:p>
            <a:pPr lvl="1"/>
            <a:r>
              <a:rPr/>
              <a:t>RStudio Server – Downloads automatically</a:t>
            </a:r>
          </a:p>
          <a:p>
            <a:pPr lvl="1"/>
            <a:r>
              <a:rPr i="1"/>
              <a:t>You will need PowerPoint on your workstation</a:t>
            </a:r>
          </a:p>
          <a:p>
            <a:pPr lvl="0" marL="0" indent="0">
              <a:buNone/>
            </a:pPr>
            <a:r>
              <a:rPr/>
              <a:t>Render programmatically</a:t>
            </a:r>
          </a:p>
          <a:p>
            <a:pPr lvl="1"/>
            <a:r>
              <a:rPr i="1"/>
              <a:t>IDE not required</a:t>
            </a:r>
          </a:p>
          <a:p>
            <a:pPr lvl="1"/>
            <a:r>
              <a:rPr sz="1800">
                <a:latin typeface="Courier"/>
              </a:rPr>
              <a:t>rmarkdown::render("in.Rmd", output_format = "powerpoint_presentation")</a:t>
            </a:r>
          </a:p>
        </p:txBody>
      </p:sp>
      <p:pic>
        <p:nvPicPr>
          <p:cNvPr descr="img/newrmd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9017000" y="2946400"/>
            <a:ext cx="2844800" cy="2501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theme/theme1.xml><?xml version="1.0" encoding="utf-8"?>
<a:theme xmlns:a="http://schemas.openxmlformats.org/drawingml/2006/main" name="Office Theme">
  <a:themeElements>
    <a:clrScheme name="40 1">
      <a:dk1>
        <a:srgbClr val="000000"/>
      </a:dk1>
      <a:lt1>
        <a:srgbClr val="404040"/>
      </a:lt1>
      <a:dk2>
        <a:srgbClr val="44546A"/>
      </a:dk2>
      <a:lt2>
        <a:srgbClr val="404040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909090"/>
      </a:hlink>
      <a:folHlink>
        <a:srgbClr val="656565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1B38DA30-0CE3-AE48-AEC0-2FBA936BF5ED}" vid="{2CCE4DA5-2E16-5E44-97B1-2FDB7ECCCE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48</TotalTime>
  <Words>1</Words>
  <Application>Microsoft Macintosh PowerPoint</Application>
  <PresentationFormat>Widescreen</PresentationFormat>
  <Paragraphs>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Source Sans Pro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Make PowerPoint Presentations with R Markdown</dc:title>
  <dc:creator/>
  <cp:keywords/>
  <dcterms:created xsi:type="dcterms:W3CDTF">2018-11-28T03:13:21Z</dcterms:created>
  <dcterms:modified xsi:type="dcterms:W3CDTF">2018-11-28T03:13:21Z</dcterms:modified>
</cp:coreProperties>
</file>